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13" r:id="rId4"/>
    <p:sldId id="293" r:id="rId5"/>
    <p:sldId id="294" r:id="rId6"/>
    <p:sldId id="295" r:id="rId7"/>
    <p:sldId id="296" r:id="rId8"/>
    <p:sldId id="261" r:id="rId9"/>
    <p:sldId id="262" r:id="rId10"/>
    <p:sldId id="291" r:id="rId11"/>
    <p:sldId id="292" r:id="rId12"/>
    <p:sldId id="264" r:id="rId13"/>
    <p:sldId id="259" r:id="rId14"/>
    <p:sldId id="263" r:id="rId15"/>
    <p:sldId id="260" r:id="rId16"/>
    <p:sldId id="269" r:id="rId17"/>
    <p:sldId id="265" r:id="rId18"/>
    <p:sldId id="266" r:id="rId19"/>
    <p:sldId id="267" r:id="rId20"/>
    <p:sldId id="268" r:id="rId21"/>
    <p:sldId id="303" r:id="rId22"/>
    <p:sldId id="270" r:id="rId23"/>
    <p:sldId id="271" r:id="rId24"/>
    <p:sldId id="272" r:id="rId25"/>
    <p:sldId id="314" r:id="rId26"/>
    <p:sldId id="301" r:id="rId27"/>
    <p:sldId id="302" r:id="rId28"/>
    <p:sldId id="284" r:id="rId29"/>
    <p:sldId id="285" r:id="rId30"/>
    <p:sldId id="273" r:id="rId31"/>
    <p:sldId id="297" r:id="rId32"/>
    <p:sldId id="283" r:id="rId33"/>
    <p:sldId id="276" r:id="rId34"/>
    <p:sldId id="277" r:id="rId35"/>
    <p:sldId id="278" r:id="rId36"/>
    <p:sldId id="279" r:id="rId37"/>
    <p:sldId id="307" r:id="rId38"/>
    <p:sldId id="308" r:id="rId39"/>
    <p:sldId id="274" r:id="rId40"/>
    <p:sldId id="275" r:id="rId41"/>
    <p:sldId id="286" r:id="rId42"/>
    <p:sldId id="304" r:id="rId43"/>
    <p:sldId id="305" r:id="rId44"/>
    <p:sldId id="309" r:id="rId45"/>
    <p:sldId id="287" r:id="rId46"/>
    <p:sldId id="289" r:id="rId47"/>
    <p:sldId id="280" r:id="rId48"/>
    <p:sldId id="300" r:id="rId49"/>
    <p:sldId id="306" r:id="rId50"/>
    <p:sldId id="281" r:id="rId51"/>
    <p:sldId id="298" r:id="rId52"/>
    <p:sldId id="299" r:id="rId53"/>
    <p:sldId id="310" r:id="rId54"/>
    <p:sldId id="311" r:id="rId55"/>
    <p:sldId id="31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mAsyTUzkek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7200" dirty="0" smtClean="0"/>
              <a:t>KALUR- KALA KÄITLEJA</a:t>
            </a:r>
            <a:endParaRPr lang="et-EE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ELS ULMAN- KUUSKMAN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24" y="953037"/>
            <a:ext cx="4009463" cy="29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088056"/>
              </p:ext>
            </p:extLst>
          </p:nvPr>
        </p:nvGraphicFramePr>
        <p:xfrm>
          <a:off x="0" y="0"/>
          <a:ext cx="12192001" cy="6693409"/>
        </p:xfrm>
        <a:graphic>
          <a:graphicData uri="http://schemas.openxmlformats.org/drawingml/2006/table">
            <a:tbl>
              <a:tblPr/>
              <a:tblGrid>
                <a:gridCol w="2939902"/>
                <a:gridCol w="1118925"/>
                <a:gridCol w="1118925"/>
                <a:gridCol w="1153852"/>
                <a:gridCol w="1152224"/>
                <a:gridCol w="1209081"/>
                <a:gridCol w="1884676"/>
                <a:gridCol w="1614416"/>
              </a:tblGrid>
              <a:tr h="1330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 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Ühik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Kilu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Räim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Lõhe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Tursk 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Koha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Ahven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Rasvad 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10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6.5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6.34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0.67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0,2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Polüküllastumata rasvhapped 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3.01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1.79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2.539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0.231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0,1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0,2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Valk 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15.35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14.8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19.84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17.81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20,2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19,8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Vitamiin </a:t>
                      </a: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D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µg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4.6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29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8,0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8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Vitamiin B12 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µg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6.2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1.1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1,6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3,5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Tsink mg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mg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1.8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0.9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0.43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0.42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0,4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0,52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0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Raud mg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mg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2.1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0.29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0.25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0,14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0,24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Jood mg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mg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45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65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40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23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8,0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Magneesium mg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mg</a:t>
                      </a:r>
                      <a:endParaRPr lang="et-EE" sz="2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13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11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21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27.0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t-EE" sz="2400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27.0</a:t>
                      </a: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9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           TARBIJA VÄLIMÄÄRAJA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endParaRPr lang="et-EE" dirty="0"/>
          </a:p>
          <a:p>
            <a:r>
              <a:rPr lang="et-EE" dirty="0" smtClean="0"/>
              <a:t>VANAKOOLI TARBIJA </a:t>
            </a:r>
          </a:p>
          <a:p>
            <a:r>
              <a:rPr lang="et-EE" dirty="0" smtClean="0"/>
              <a:t>MUGAV TARBIJA</a:t>
            </a:r>
          </a:p>
          <a:p>
            <a:r>
              <a:rPr lang="et-EE" dirty="0" smtClean="0"/>
              <a:t>TEADLIK, TARBIJA</a:t>
            </a:r>
          </a:p>
          <a:p>
            <a:r>
              <a:rPr lang="et-EE" dirty="0" smtClean="0"/>
              <a:t>ELUSTIILI TARBIJA</a:t>
            </a:r>
          </a:p>
          <a:p>
            <a:r>
              <a:rPr lang="et-EE" dirty="0" smtClean="0"/>
              <a:t>RAHAKAS TARBIJA</a:t>
            </a:r>
          </a:p>
        </p:txBody>
      </p:sp>
    </p:spTree>
    <p:extLst>
      <p:ext uri="{BB962C8B-B14F-4D97-AF65-F5344CB8AC3E}">
        <p14:creationId xmlns:p14="http://schemas.microsoft.com/office/powerpoint/2010/main" val="6331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Kehv lõhn, kehv kvaliteet= kalast loobuv tarbija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560" y="2634685"/>
            <a:ext cx="3274353" cy="2178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257" y="2687123"/>
            <a:ext cx="55721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Põhilised Eesti tarbijate poolt ostetud kalatooted 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933" y="167385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399" y="4735202"/>
            <a:ext cx="2636489" cy="2114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87" y="1462921"/>
            <a:ext cx="3436328" cy="257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551" y="3972544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727" y="3633787"/>
            <a:ext cx="2952750" cy="155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211" y="1669275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0429" y="4688516"/>
            <a:ext cx="2081571" cy="2081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2180" y="4688516"/>
            <a:ext cx="2143125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567" y="4774424"/>
            <a:ext cx="2333625" cy="1962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1" y="2065410"/>
            <a:ext cx="2599339" cy="119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Kala turud Tallinnas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387" y="1690688"/>
            <a:ext cx="4006582" cy="1839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82" y="1555941"/>
            <a:ext cx="2915992" cy="1943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226" y="3634683"/>
            <a:ext cx="4404038" cy="313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774" y="3901416"/>
            <a:ext cx="3466205" cy="2599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876" y="1699240"/>
            <a:ext cx="3747737" cy="14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351" y="1593850"/>
            <a:ext cx="3171825" cy="1438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Kodukokkade soovid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6225" y="3309539"/>
            <a:ext cx="3612356" cy="270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140" y="1930926"/>
            <a:ext cx="2858975" cy="190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140" y="4506383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2625" y="2090369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2625" y="423312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KALALETID MUJAL MAAILMAS   </a:t>
            </a:r>
            <a:endParaRPr lang="et-E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5194" y="2493896"/>
            <a:ext cx="5314682" cy="398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0" y="3074876"/>
            <a:ext cx="5792630" cy="325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Värske kala müük mujal maailmas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75" y="1508427"/>
            <a:ext cx="47244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407" y="1690688"/>
            <a:ext cx="581025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290" y="4266175"/>
            <a:ext cx="2857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Kalurite pakutud ettevalmistatud kalatooted vaakumis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650424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535" y="2571750"/>
            <a:ext cx="57150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483" y="562646"/>
            <a:ext cx="20574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Maksumus 70 + taaskasutatud materjalidest fileerimislaud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159" y="2366990"/>
            <a:ext cx="3327327" cy="2495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1144"/>
            <a:ext cx="40957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MINU LUGUPIAMINE!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4140" y="850006"/>
            <a:ext cx="2855218" cy="574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Kalurite ühine kauplus Londonis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210896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Kasvav turg- pooltooted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289" y="1690688"/>
            <a:ext cx="2066723" cy="2213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23" y="1925404"/>
            <a:ext cx="2621507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93" y="1925404"/>
            <a:ext cx="2469094" cy="1847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588" y="4007368"/>
            <a:ext cx="4436061" cy="248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Põnevaid tooteid maailmast hakkmassist kalapallid</a:t>
            </a:r>
            <a:endParaRPr lang="et-E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82" y="1923502"/>
            <a:ext cx="36195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60" y="1923502"/>
            <a:ext cx="2476500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435" y="4404831"/>
            <a:ext cx="2600325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764" y="2462712"/>
            <a:ext cx="4516036" cy="30977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226" y="1027906"/>
            <a:ext cx="18954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Rulaadid ja pasteedid mitmest erinevast kalaliigist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111" y="2034181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31" y="2167531"/>
            <a:ext cx="2381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156" y="4096937"/>
            <a:ext cx="1933575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383" y="4268397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860" y="1285875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860" y="4349750"/>
            <a:ext cx="2466975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731" y="1794402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Hooajale sobivad tooted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27" y="3674988"/>
            <a:ext cx="3926067" cy="2938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726" y="1690688"/>
            <a:ext cx="238125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981" y="3794343"/>
            <a:ext cx="1838995" cy="1301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7" y="1690688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9944" y="3674988"/>
            <a:ext cx="2524125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753" y="1280968"/>
            <a:ext cx="4081128" cy="2152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5694" y="4349606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NÄITEID EESTIST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7013" y="1612085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76" y="4117160"/>
            <a:ext cx="17145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20" y="4503377"/>
            <a:ext cx="1962150" cy="196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13" y="3136085"/>
            <a:ext cx="1962150" cy="1962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751" y="2115957"/>
            <a:ext cx="196215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619" y="1864820"/>
            <a:ext cx="2705100" cy="1685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474" y="4221935"/>
            <a:ext cx="2133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 KOKKUVÕTE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r>
              <a:rPr lang="et-EE" dirty="0" smtClean="0"/>
              <a:t>KALA TARBIMIST PROPAGEERIVAD ARSTID JA TOITUMISSPETSIALISTID</a:t>
            </a:r>
          </a:p>
          <a:p>
            <a:r>
              <a:rPr lang="et-EE" dirty="0" smtClean="0"/>
              <a:t>SUUR OSA EESTI TARBIJAID EELISTAB KODUMAIST KALA</a:t>
            </a:r>
          </a:p>
          <a:p>
            <a:r>
              <a:rPr lang="et-EE" dirty="0" smtClean="0"/>
              <a:t>KALA TARBIMIST ON VÕIMALIK MÕJUTADA</a:t>
            </a:r>
          </a:p>
          <a:p>
            <a:r>
              <a:rPr lang="et-EE" dirty="0" smtClean="0"/>
              <a:t>EESTI KALA POOLTOODETE  TOOTMISEKS ON VEEL EESTI TURUL RUUMI!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431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850041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VÄRSKE KVALITEETNE KALA MÜÜK EHK ESMANE VÄÄRINDAMISE VIIS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978" y="3196555"/>
            <a:ext cx="3721950" cy="2476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96555"/>
            <a:ext cx="3519964" cy="23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       HIND OKSJONIL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706924"/>
              </p:ext>
            </p:extLst>
          </p:nvPr>
        </p:nvGraphicFramePr>
        <p:xfrm>
          <a:off x="1120775" y="1825625"/>
          <a:ext cx="10233026" cy="3042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6513"/>
                <a:gridCol w="5116513"/>
              </a:tblGrid>
              <a:tr h="370840">
                <a:tc>
                  <a:txBody>
                    <a:bodyPr/>
                    <a:lstStyle/>
                    <a:p>
                      <a:r>
                        <a:rPr lang="et-EE" baseline="0" dirty="0" smtClean="0"/>
                        <a:t>KÕRGE HIND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MADAL HIND</a:t>
                      </a:r>
                      <a:endParaRPr lang="et-EE" dirty="0"/>
                    </a:p>
                  </a:txBody>
                  <a:tcPr/>
                </a:tc>
              </a:tr>
              <a:tr h="2671749">
                <a:tc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184" y="2437192"/>
            <a:ext cx="2019300" cy="2266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36" y="257054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HÜGIEEN ON HÄDAVAJALIK!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851" y="2427656"/>
            <a:ext cx="2648599" cy="333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0" y="2281760"/>
            <a:ext cx="603885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LEKTORIST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u="sng" dirty="0" smtClean="0"/>
              <a:t>LÕPETANUD</a:t>
            </a:r>
          </a:p>
          <a:p>
            <a:pPr marL="0" indent="0">
              <a:buNone/>
            </a:pPr>
            <a:r>
              <a:rPr lang="et-EE" dirty="0" smtClean="0"/>
              <a:t>AASTA 2000 EESTI MEREAKADEEMIA </a:t>
            </a:r>
          </a:p>
          <a:p>
            <a:pPr marL="0" indent="0">
              <a:buNone/>
            </a:pPr>
            <a:r>
              <a:rPr lang="et-EE" dirty="0" smtClean="0"/>
              <a:t>AASTA 2004 ÜRO ÜLIKOOLI KALANDUSÕPPE</a:t>
            </a:r>
          </a:p>
          <a:p>
            <a:pPr marL="0" indent="0">
              <a:buNone/>
            </a:pPr>
            <a:r>
              <a:rPr lang="et-EE" u="sng" dirty="0" smtClean="0"/>
              <a:t>ALUSTANUD ÕPINGUID</a:t>
            </a:r>
          </a:p>
          <a:p>
            <a:pPr marL="0" indent="0">
              <a:buNone/>
            </a:pPr>
            <a:r>
              <a:rPr lang="et-EE" dirty="0" smtClean="0"/>
              <a:t>LONDONI TERVISEINSTITUUT- TOITUMISNÕUSTAJA ERIALA</a:t>
            </a:r>
          </a:p>
          <a:p>
            <a:pPr marL="0" indent="0">
              <a:buNone/>
            </a:pPr>
            <a:r>
              <a:rPr lang="et-EE" dirty="0" smtClean="0"/>
              <a:t>TÖÖKOGEMUS</a:t>
            </a:r>
          </a:p>
          <a:p>
            <a:pPr marL="0" indent="0">
              <a:buNone/>
            </a:pPr>
            <a:r>
              <a:rPr lang="et-EE" dirty="0" smtClean="0"/>
              <a:t>1999 -2001 MASEKO</a:t>
            </a:r>
          </a:p>
          <a:p>
            <a:pPr marL="0" indent="0">
              <a:buNone/>
            </a:pPr>
            <a:r>
              <a:rPr lang="et-EE" dirty="0" smtClean="0"/>
              <a:t>2001- 2005 VETERINAAR JA TOIDUAMET</a:t>
            </a:r>
          </a:p>
          <a:p>
            <a:pPr marL="0" indent="0">
              <a:buNone/>
            </a:pPr>
            <a:r>
              <a:rPr lang="et-EE" dirty="0" smtClean="0"/>
              <a:t>2005- 2007 KESKKONNAINSPEKTSIOON</a:t>
            </a:r>
          </a:p>
          <a:p>
            <a:pPr marL="0" indent="0">
              <a:buNone/>
            </a:pPr>
            <a:r>
              <a:rPr lang="et-EE" dirty="0" smtClean="0"/>
              <a:t>2007- 2013  EUROOPA KOMISJON, KALANDUSDIREKTORIAAT</a:t>
            </a:r>
          </a:p>
          <a:p>
            <a:pPr marL="0" indent="0">
              <a:buNone/>
            </a:pPr>
            <a:r>
              <a:rPr lang="et-EE" dirty="0" smtClean="0"/>
              <a:t>2013-              VABAKUTSELINE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33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HEA TAVA- hügieenieeskirjade täitmine ja sobiva temperatuuri tagamine!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161" y="2459865"/>
            <a:ext cx="2393202" cy="3265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237" y="2987899"/>
            <a:ext cx="4549262" cy="23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       AEG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BAKTER POOLDUB SOODSATES TINGIMUSTES IGA 20 MINUTI PÄRAST.</a:t>
            </a:r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907" y="2273120"/>
            <a:ext cx="1830678" cy="3328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00" y="2740047"/>
            <a:ext cx="2286000" cy="1609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00" y="4149725"/>
            <a:ext cx="2114550" cy="2162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949" y="2516456"/>
            <a:ext cx="26003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        PUHTUS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234" y="1779616"/>
            <a:ext cx="5378596" cy="40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	</a:t>
            </a:r>
            <a:r>
              <a:rPr lang="et-EE" dirty="0" smtClean="0"/>
              <a:t>PUHTUS= pesu+ loputus!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64" y="1463040"/>
            <a:ext cx="6107103" cy="40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41" y="1463040"/>
            <a:ext cx="5420451" cy="300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5321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189" y="1964328"/>
            <a:ext cx="6524897" cy="48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549" y="647771"/>
            <a:ext cx="7984901" cy="51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64023" cy="419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2" y="2929944"/>
            <a:ext cx="5237408" cy="39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HALB KOGEMUS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305" y="2164036"/>
            <a:ext cx="4179777" cy="2781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77" y="2315581"/>
            <a:ext cx="3893982" cy="2426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512" y="474246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HEA KOGEMUS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394" y="2510698"/>
            <a:ext cx="3267763" cy="2447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65" y="2501893"/>
            <a:ext cx="3439062" cy="245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TRANSPORDIÜHINGU SOOVITUSED  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0" lvl="7" indent="0">
              <a:buNone/>
            </a:pPr>
            <a:endParaRPr lang="et-EE" sz="6000" dirty="0" smtClean="0"/>
          </a:p>
          <a:p>
            <a:pPr marL="3200400" lvl="7" indent="0">
              <a:buNone/>
            </a:pPr>
            <a:r>
              <a:rPr lang="et-EE" sz="6000" dirty="0" smtClean="0"/>
              <a:t>Parim temperatuur kala transpordiks on   -1 kuni 0 </a:t>
            </a:r>
            <a:r>
              <a:rPr lang="et-EE" sz="6000" dirty="0"/>
              <a:t>° C</a:t>
            </a:r>
          </a:p>
        </p:txBody>
      </p:sp>
    </p:spTree>
    <p:extLst>
      <p:ext uri="{BB962C8B-B14F-4D97-AF65-F5344CB8AC3E}">
        <p14:creationId xmlns:p14="http://schemas.microsoft.com/office/powerpoint/2010/main" val="3568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KALA TEEB TERVISELE HEAD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 err="1" smtClean="0"/>
              <a:t>Omega</a:t>
            </a:r>
            <a:r>
              <a:rPr lang="et-EE" dirty="0" smtClean="0"/>
              <a:t> 3 rasvhapped (EPA </a:t>
            </a:r>
            <a:r>
              <a:rPr lang="et-EE" dirty="0" err="1" smtClean="0"/>
              <a:t>eikosapentaeenhape</a:t>
            </a:r>
            <a:r>
              <a:rPr lang="et-EE" dirty="0" smtClean="0"/>
              <a:t> ja DHA </a:t>
            </a:r>
            <a:r>
              <a:rPr lang="et-EE" dirty="0" err="1" smtClean="0"/>
              <a:t>dokosaheksaeenhape</a:t>
            </a:r>
            <a:r>
              <a:rPr lang="et-EE" dirty="0" smtClean="0"/>
              <a:t>) koos kaaliumiga, mis parandab rasvhapete imendumist.</a:t>
            </a:r>
          </a:p>
          <a:p>
            <a:r>
              <a:rPr lang="et-EE" dirty="0" smtClean="0"/>
              <a:t>Püütud </a:t>
            </a:r>
            <a:r>
              <a:rPr lang="et-EE" dirty="0"/>
              <a:t>kalas on </a:t>
            </a:r>
            <a:r>
              <a:rPr lang="el-GR" dirty="0"/>
              <a:t>Ω-3 </a:t>
            </a:r>
            <a:r>
              <a:rPr lang="et-EE" dirty="0"/>
              <a:t>ja </a:t>
            </a:r>
            <a:r>
              <a:rPr lang="el-GR" dirty="0"/>
              <a:t>Ω-6- </a:t>
            </a:r>
            <a:r>
              <a:rPr lang="et-EE" dirty="0"/>
              <a:t>rasvhappeline omavaheline suhe tasakaalus</a:t>
            </a:r>
          </a:p>
          <a:p>
            <a:r>
              <a:rPr lang="et-EE" dirty="0"/>
              <a:t>D-vitamiini , mis omakorda aitab  kalas oleval kaltsiumil paremini </a:t>
            </a:r>
            <a:r>
              <a:rPr lang="et-EE" dirty="0" err="1"/>
              <a:t>omastuda</a:t>
            </a:r>
            <a:r>
              <a:rPr lang="et-EE" dirty="0"/>
              <a:t>,</a:t>
            </a:r>
          </a:p>
          <a:p>
            <a:r>
              <a:rPr lang="et-EE" dirty="0" smtClean="0"/>
              <a:t>Mineraalaineid (tsinki, fosforit, magneesiumit, kaaliumit)</a:t>
            </a:r>
            <a:endParaRPr lang="et-EE" dirty="0"/>
          </a:p>
          <a:p>
            <a:r>
              <a:rPr lang="et-EE" dirty="0" smtClean="0"/>
              <a:t>Vereloome jaoks olulist B12 </a:t>
            </a:r>
            <a:r>
              <a:rPr lang="et-EE" dirty="0"/>
              <a:t>vitamiini (saab ainult loomsest </a:t>
            </a:r>
            <a:r>
              <a:rPr lang="et-EE" dirty="0" smtClean="0"/>
              <a:t>toormest ja </a:t>
            </a:r>
            <a:r>
              <a:rPr lang="et-EE" dirty="0" err="1" smtClean="0"/>
              <a:t>Spirulina</a:t>
            </a:r>
            <a:r>
              <a:rPr lang="et-EE" dirty="0" smtClean="0"/>
              <a:t> vetikast!)</a:t>
            </a: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013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Ohtlik temperatuur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7199" y="1571223"/>
            <a:ext cx="5898842" cy="47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			PÄIKE VÄRSKE KALA VAENLANE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33" y="2358769"/>
            <a:ext cx="4214122" cy="2174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28" y="2449462"/>
            <a:ext cx="3696495" cy="19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594" y="2331077"/>
            <a:ext cx="5462737" cy="385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504" y="2448143"/>
            <a:ext cx="5976021" cy="28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193" y="-218941"/>
            <a:ext cx="9989133" cy="70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                        JÄÄ= JOOGIVESI,    JOOGIVESI+ SOOL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72" y="2181586"/>
            <a:ext cx="3051220" cy="366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695" y="1569253"/>
            <a:ext cx="4324350" cy="378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935" y="3136555"/>
            <a:ext cx="43243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XmAsyTUzke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9122" y="3770692"/>
            <a:ext cx="4572000" cy="257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9122" y="3244334"/>
            <a:ext cx="5053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https://www.youtube.com/watch?v=XmAsyTUzkek</a:t>
            </a:r>
          </a:p>
        </p:txBody>
      </p:sp>
    </p:spTree>
    <p:extLst>
      <p:ext uri="{BB962C8B-B14F-4D97-AF65-F5344CB8AC3E}">
        <p14:creationId xmlns:p14="http://schemas.microsoft.com/office/powerpoint/2010/main" val="12487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t-EE" sz="4000" dirty="0" smtClean="0"/>
              <a:t>ENESE KONTROLL= ENESEKONTROLL</a:t>
            </a:r>
            <a:endParaRPr lang="et-EE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43" y="3235348"/>
            <a:ext cx="4265590" cy="31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     MÄRGISTUS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969" y="1735341"/>
            <a:ext cx="2371725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421" y="4163845"/>
            <a:ext cx="1981200" cy="2305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935" y="1625703"/>
            <a:ext cx="3388551" cy="253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         Kokkuvõte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endParaRPr lang="et-EE" dirty="0"/>
          </a:p>
          <a:p>
            <a:endParaRPr lang="et-EE" dirty="0" smtClean="0"/>
          </a:p>
          <a:p>
            <a:endParaRPr lang="et-EE" dirty="0" smtClean="0"/>
          </a:p>
          <a:p>
            <a:r>
              <a:rPr lang="et-EE" dirty="0" smtClean="0"/>
              <a:t>KALUR ON KALA KÄITLEJA, KELLE TEGEVUSEST SÕLTUB KALA OHUTUS, VÄRSKUS JA SÄILIVUSAEG KUI KA KALA TARBIMINE!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786" y="1690688"/>
            <a:ext cx="27527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Kala on aju arenguks ja tööks hädavajalik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/>
              <a:t>B12- ON VAJALIK KEHAS IGA RAKU TEGEVUSES, NING VÄGA VAJALIK VERELOOMES NING AJU TEGEVUSES. </a:t>
            </a:r>
          </a:p>
          <a:p>
            <a:r>
              <a:rPr lang="et-EE" dirty="0"/>
              <a:t>KREATIIN- AJUS TOIMIB KREATIIN RAKKUDE  ENERGIA VARUNA, MIS  VAJADUSEL KIIRELT TÖÖTLEB ÜMBER ATP(</a:t>
            </a:r>
            <a:r>
              <a:rPr lang="et-EE" dirty="0" err="1"/>
              <a:t>Adenosiintrifosfaat</a:t>
            </a:r>
            <a:r>
              <a:rPr lang="et-EE" dirty="0"/>
              <a:t> ) ÜHENDIT.</a:t>
            </a:r>
          </a:p>
          <a:p>
            <a:r>
              <a:rPr lang="et-EE" dirty="0" smtClean="0"/>
              <a:t>D3 vitamiin</a:t>
            </a:r>
            <a:endParaRPr lang="et-EE" dirty="0"/>
          </a:p>
          <a:p>
            <a:r>
              <a:rPr lang="et-EE" dirty="0"/>
              <a:t>KARNOSIINI- ANTIOKSÜDANT, MIS AEGLUSTAB VANANEMIST.</a:t>
            </a:r>
          </a:p>
          <a:p>
            <a:r>
              <a:rPr lang="et-EE" dirty="0"/>
              <a:t>(DHA)- DOKOSAHEKSAAEENHAPE ON HÄDAVAJALIK AJU TEGEVUSES, NING ERITI VAJAVAD SEDA LAPSED JA RASEDAD. MÕJUTAB ÕPPIMISVÕIMET.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105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ÜHISTEGEVUS EUROOPAS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629" y="1523263"/>
            <a:ext cx="2724150" cy="167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9437" y="4945487"/>
            <a:ext cx="90152" cy="63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208" y="1523263"/>
            <a:ext cx="1743075" cy="2533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021" y="1717887"/>
            <a:ext cx="28575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97" y="4228650"/>
            <a:ext cx="2428875" cy="1876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130" y="4324889"/>
            <a:ext cx="2572735" cy="17801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370613"/>
            <a:ext cx="2706859" cy="1688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6296" y="3644127"/>
            <a:ext cx="253615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0347"/>
            <a:ext cx="2895600" cy="1581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231" y="2876965"/>
            <a:ext cx="2533650" cy="1809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906" y="4951652"/>
            <a:ext cx="2466975" cy="185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390" y="1630347"/>
            <a:ext cx="3028950" cy="1514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9" y="3173890"/>
            <a:ext cx="2762250" cy="165735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793806" y="4561541"/>
            <a:ext cx="2705100" cy="16954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818" y="3934048"/>
            <a:ext cx="2705100" cy="168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8555" y="4831240"/>
            <a:ext cx="25717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   ÜHINE TURUNDUS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5397" y="2166457"/>
            <a:ext cx="17907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481" y="1947382"/>
            <a:ext cx="2771775" cy="1647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088" y="4068115"/>
            <a:ext cx="26289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242" y="3851901"/>
            <a:ext cx="2009775" cy="2276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50" y="4135124"/>
            <a:ext cx="1524000" cy="155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280" y="1536677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070" y="2437220"/>
            <a:ext cx="3255702" cy="382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KÜSIMUSI, MÕTTEID?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2888" y="1983347"/>
            <a:ext cx="3233029" cy="35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          -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endParaRPr lang="et-EE" dirty="0"/>
          </a:p>
          <a:p>
            <a:endParaRPr lang="et-EE" dirty="0" smtClean="0"/>
          </a:p>
          <a:p>
            <a:endParaRPr lang="et-EE" dirty="0"/>
          </a:p>
          <a:p>
            <a:pPr marL="457200" lvl="1" indent="0">
              <a:buNone/>
            </a:pPr>
            <a:r>
              <a:rPr lang="et-EE" sz="4400" dirty="0" smtClean="0"/>
              <a:t>TÄNAN TÄHELEPANU EEST!</a:t>
            </a:r>
            <a:endParaRPr lang="et-EE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57" y="4549999"/>
            <a:ext cx="2400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KALA TARBIMINE LÜKKAB EDASI  VANANEMIST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PUNASES KALAS LEIDUV </a:t>
            </a:r>
            <a:r>
              <a:rPr lang="et-EE" dirty="0"/>
              <a:t>ASTAKSANTIIN KAITSEB NAHKA PÄIKESEKAHJUSTUSTE EEST.</a:t>
            </a:r>
          </a:p>
          <a:p>
            <a:r>
              <a:rPr lang="et-EE" dirty="0"/>
              <a:t>KOLLAGEEN EHK KALALIIM (NAHAS JA LUUDES)</a:t>
            </a:r>
          </a:p>
          <a:p>
            <a:r>
              <a:rPr lang="et-EE" dirty="0" smtClean="0"/>
              <a:t> </a:t>
            </a:r>
            <a:r>
              <a:rPr lang="el-GR" dirty="0"/>
              <a:t>Ω-3 </a:t>
            </a:r>
            <a:r>
              <a:rPr lang="et-EE" dirty="0"/>
              <a:t>ja </a:t>
            </a:r>
            <a:r>
              <a:rPr lang="el-GR" dirty="0"/>
              <a:t>Ω-6- </a:t>
            </a:r>
            <a:r>
              <a:rPr lang="et-EE" dirty="0" smtClean="0"/>
              <a:t>RASVHAPPED</a:t>
            </a:r>
            <a:endParaRPr lang="et-EE" dirty="0"/>
          </a:p>
          <a:p>
            <a:r>
              <a:rPr lang="et-EE" dirty="0"/>
              <a:t>ANTIOKSÜDANDID</a:t>
            </a:r>
          </a:p>
          <a:p>
            <a:r>
              <a:rPr lang="et-EE" dirty="0"/>
              <a:t>KASULIKUD AMIINOHAPPED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524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REGULAARNE KALA TARBIMINE ENNETAB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SÜDAME- VERESOONKONNA HAIGUSI</a:t>
            </a:r>
          </a:p>
          <a:p>
            <a:r>
              <a:rPr lang="et-EE" dirty="0"/>
              <a:t>LUUDE HÕRENEMIST</a:t>
            </a:r>
          </a:p>
          <a:p>
            <a:r>
              <a:rPr lang="et-EE" dirty="0"/>
              <a:t>SENIILSUST</a:t>
            </a:r>
          </a:p>
          <a:p>
            <a:r>
              <a:rPr lang="et-EE" dirty="0"/>
              <a:t>STRESSI JA DEPRESIOONI </a:t>
            </a:r>
          </a:p>
          <a:p>
            <a:r>
              <a:rPr lang="et-EE" dirty="0"/>
              <a:t>NAHA RASVKOE </a:t>
            </a:r>
            <a:r>
              <a:rPr lang="et-EE" dirty="0" smtClean="0"/>
              <a:t>VÄHENEMIST</a:t>
            </a:r>
          </a:p>
          <a:p>
            <a:pPr marL="0" indent="0">
              <a:buNone/>
            </a:pPr>
            <a:r>
              <a:rPr lang="et-EE" dirty="0" smtClean="0"/>
              <a:t> </a:t>
            </a:r>
            <a:r>
              <a:rPr lang="et-EE" dirty="0"/>
              <a:t>NING KORTSUDE TEKET</a:t>
            </a:r>
          </a:p>
          <a:p>
            <a:r>
              <a:rPr lang="et-EE" dirty="0"/>
              <a:t>MÄLU HALVENEMIST</a:t>
            </a:r>
          </a:p>
          <a:p>
            <a:r>
              <a:rPr lang="et-EE" dirty="0"/>
              <a:t>KROONILISI PÕLETIKKE</a:t>
            </a:r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72" y="2791616"/>
            <a:ext cx="6096528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               RIIKLIKUD SOOVITUSED    						TOITUMINE.EE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dirty="0"/>
              <a:t>Eelista lihale </a:t>
            </a:r>
            <a:r>
              <a:rPr lang="et-EE" dirty="0" smtClean="0"/>
              <a:t>kala!</a:t>
            </a:r>
            <a:endParaRPr lang="et-EE" dirty="0"/>
          </a:p>
          <a:p>
            <a:endParaRPr lang="et-EE" dirty="0"/>
          </a:p>
          <a:p>
            <a:r>
              <a:rPr lang="et-EE" dirty="0"/>
              <a:t>Kala peaks toidulaual olema 2–3 korda </a:t>
            </a:r>
            <a:r>
              <a:rPr lang="et-EE" dirty="0" smtClean="0"/>
              <a:t>nädalas. </a:t>
            </a:r>
          </a:p>
          <a:p>
            <a:r>
              <a:rPr lang="et-EE" dirty="0" smtClean="0"/>
              <a:t>Süüa </a:t>
            </a:r>
            <a:r>
              <a:rPr lang="et-EE" dirty="0"/>
              <a:t>tuleks nii punast kui valget kala, vähem aga kalakonserve, soola- ja suitsukala, sest viimased sisaldavad palju soola. </a:t>
            </a:r>
            <a:endParaRPr lang="et-EE" dirty="0" smtClean="0"/>
          </a:p>
          <a:p>
            <a:r>
              <a:rPr lang="et-EE" dirty="0" smtClean="0"/>
              <a:t>Olenevalt </a:t>
            </a:r>
            <a:r>
              <a:rPr lang="et-EE" dirty="0"/>
              <a:t>valitud kalast, tuleks nädalas süüa seda </a:t>
            </a:r>
            <a:r>
              <a:rPr lang="et-EE" u="sng" dirty="0"/>
              <a:t>vähemalt </a:t>
            </a:r>
            <a:r>
              <a:rPr lang="et-EE" dirty="0"/>
              <a:t>200 grammi</a:t>
            </a:r>
            <a:r>
              <a:rPr lang="et-EE" dirty="0" smtClean="0"/>
              <a:t>.</a:t>
            </a:r>
          </a:p>
          <a:p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	Teiste riikide soovitused on umbes 500 g kala nädalas.</a:t>
            </a:r>
          </a:p>
          <a:p>
            <a:pPr marL="0" indent="0">
              <a:buNone/>
            </a:pPr>
            <a:r>
              <a:rPr lang="et-EE" dirty="0" smtClean="0"/>
              <a:t> </a:t>
            </a:r>
          </a:p>
          <a:p>
            <a:pPr marL="0" indent="0">
              <a:buNone/>
            </a:pPr>
            <a:r>
              <a:rPr lang="et-EE" dirty="0"/>
              <a:t> </a:t>
            </a:r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4637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Kala tarbimine ühe elaniku kohta aastas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Island	</a:t>
            </a:r>
            <a:r>
              <a:rPr lang="et-EE" dirty="0" smtClean="0"/>
              <a:t>88,4  kg</a:t>
            </a:r>
            <a:endParaRPr lang="et-EE" dirty="0"/>
          </a:p>
          <a:p>
            <a:r>
              <a:rPr lang="et-EE" dirty="0"/>
              <a:t>Portugal	</a:t>
            </a:r>
            <a:r>
              <a:rPr lang="et-EE" dirty="0" smtClean="0"/>
              <a:t>63 kg</a:t>
            </a:r>
            <a:endParaRPr lang="et-EE" dirty="0"/>
          </a:p>
          <a:p>
            <a:r>
              <a:rPr lang="et-EE" dirty="0"/>
              <a:t>Norra	</a:t>
            </a:r>
            <a:r>
              <a:rPr lang="et-EE" dirty="0" smtClean="0"/>
              <a:t>46 kg</a:t>
            </a:r>
            <a:endParaRPr lang="et-EE" dirty="0"/>
          </a:p>
          <a:p>
            <a:r>
              <a:rPr lang="et-EE" dirty="0"/>
              <a:t>Hispaania	</a:t>
            </a:r>
            <a:r>
              <a:rPr lang="et-EE" dirty="0" smtClean="0"/>
              <a:t>41 kg</a:t>
            </a:r>
          </a:p>
          <a:p>
            <a:r>
              <a:rPr lang="et-EE" dirty="0" smtClean="0"/>
              <a:t>EU keskmine 13 kg</a:t>
            </a:r>
          </a:p>
          <a:p>
            <a:r>
              <a:rPr lang="et-EE" dirty="0" smtClean="0"/>
              <a:t>Eesti 10,5 kg ning trend on vähenev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173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2330</TotalTime>
  <Words>605</Words>
  <Application>Microsoft Office PowerPoint</Application>
  <PresentationFormat>Widescreen</PresentationFormat>
  <Paragraphs>203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SimSun</vt:lpstr>
      <vt:lpstr>Arial</vt:lpstr>
      <vt:lpstr>Corbel</vt:lpstr>
      <vt:lpstr>Mangal</vt:lpstr>
      <vt:lpstr>Times New Roman</vt:lpstr>
      <vt:lpstr>Depth</vt:lpstr>
      <vt:lpstr>KALUR- KALA KÄITLEJA</vt:lpstr>
      <vt:lpstr>MINU LUGUPIAMINE!</vt:lpstr>
      <vt:lpstr>                 LEKTORIST</vt:lpstr>
      <vt:lpstr>KALA TEEB TERVISELE HEAD</vt:lpstr>
      <vt:lpstr>Kala on aju arenguks ja tööks hädavajalik</vt:lpstr>
      <vt:lpstr>KALA TARBIMINE LÜKKAB EDASI  VANANEMIST</vt:lpstr>
      <vt:lpstr>REGULAARNE KALA TARBIMINE ENNETAB </vt:lpstr>
      <vt:lpstr>               RIIKLIKUD SOOVITUSED          TOITUMINE.EE</vt:lpstr>
      <vt:lpstr>Kala tarbimine ühe elaniku kohta aastas</vt:lpstr>
      <vt:lpstr>PowerPoint Presentation</vt:lpstr>
      <vt:lpstr>           TARBIJA VÄLIMÄÄRAJA</vt:lpstr>
      <vt:lpstr>Kehv lõhn, kehv kvaliteet= kalast loobuv tarbija</vt:lpstr>
      <vt:lpstr>Põhilised Eesti tarbijate poolt ostetud kalatooted </vt:lpstr>
      <vt:lpstr>Kala turud Tallinnas</vt:lpstr>
      <vt:lpstr>                Kodukokkade soovid</vt:lpstr>
      <vt:lpstr>KALALETID MUJAL MAAILMAS   </vt:lpstr>
      <vt:lpstr>Värske kala müük mujal maailmas</vt:lpstr>
      <vt:lpstr>Kalurite pakutud ettevalmistatud kalatooted vaakumis</vt:lpstr>
      <vt:lpstr>Maksumus 70 + taaskasutatud materjalidest fileerimislaud</vt:lpstr>
      <vt:lpstr>Kalurite ühine kauplus Londonis</vt:lpstr>
      <vt:lpstr>Kasvav turg- pooltooted</vt:lpstr>
      <vt:lpstr>Põnevaid tooteid maailmast hakkmassist kalapallid</vt:lpstr>
      <vt:lpstr>Rulaadid ja pasteedid mitmest erinevast kalaliigist</vt:lpstr>
      <vt:lpstr>Hooajale sobivad tooted</vt:lpstr>
      <vt:lpstr>            NÄITEID EESTIST</vt:lpstr>
      <vt:lpstr>                  KOKKUVÕTE</vt:lpstr>
      <vt:lpstr>VÄRSKE KVALITEETNE KALA MÜÜK EHK ESMANE VÄÄRINDAMISE VIIS</vt:lpstr>
      <vt:lpstr>                        HIND OKSJONIL</vt:lpstr>
      <vt:lpstr>HÜGIEEN ON HÄDAVAJALIK!</vt:lpstr>
      <vt:lpstr>HEA TAVA- hügieenieeskirjade täitmine ja sobiva temperatuuri tagamine!</vt:lpstr>
      <vt:lpstr>                        AEG</vt:lpstr>
      <vt:lpstr>                         PUHTUS</vt:lpstr>
      <vt:lpstr> PUHTUS= pesu+ loputus!</vt:lpstr>
      <vt:lpstr>PowerPoint Presentation</vt:lpstr>
      <vt:lpstr>PowerPoint Presentation</vt:lpstr>
      <vt:lpstr>PowerPoint Presentation</vt:lpstr>
      <vt:lpstr>             HALB KOGEMUS</vt:lpstr>
      <vt:lpstr>HEA KOGEMUS</vt:lpstr>
      <vt:lpstr>TRANSPORDIÜHINGU SOOVITUSED   </vt:lpstr>
      <vt:lpstr>Ohtlik temperatuur</vt:lpstr>
      <vt:lpstr>   PÄIKE VÄRSKE KALA VAENLANE</vt:lpstr>
      <vt:lpstr>PowerPoint Presentation</vt:lpstr>
      <vt:lpstr>PowerPoint Presentation</vt:lpstr>
      <vt:lpstr>PowerPoint Presentation</vt:lpstr>
      <vt:lpstr>                        JÄÄ= JOOGIVESI,    JOOGIVESI+ SOOL</vt:lpstr>
      <vt:lpstr>PowerPoint Presentation</vt:lpstr>
      <vt:lpstr>PowerPoint Presentation</vt:lpstr>
      <vt:lpstr>                      MÄRGISTUS</vt:lpstr>
      <vt:lpstr>                       Kokkuvõte</vt:lpstr>
      <vt:lpstr>ÜHISTEGEVUS EUROOPAS</vt:lpstr>
      <vt:lpstr>PowerPoint Presentation</vt:lpstr>
      <vt:lpstr>              ÜHINE TURUNDUS</vt:lpstr>
      <vt:lpstr>PowerPoint Presentation</vt:lpstr>
      <vt:lpstr>KÜSIMUSI, MÕTTEID?</vt:lpstr>
      <vt:lpstr>           -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KALUR- KALA KÄITLEJA</dc:title>
  <dc:creator>Els Ulman-Kuuskman</dc:creator>
  <cp:lastModifiedBy>Els Ulman-Kuuskman</cp:lastModifiedBy>
  <cp:revision>66</cp:revision>
  <dcterms:created xsi:type="dcterms:W3CDTF">2016-07-06T17:58:03Z</dcterms:created>
  <dcterms:modified xsi:type="dcterms:W3CDTF">2016-07-08T08:48:05Z</dcterms:modified>
</cp:coreProperties>
</file>